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  <p:embeddedFont>
      <p:font typeface="Raleway Bold" charset="0"/>
      <p:regular r:id="rId12"/>
    </p:embeddedFont>
    <p:embeddedFont>
      <p:font typeface="Rubik Light" panose="020B0604020202020204" charset="-79"/>
      <p:regular r:id="rId13"/>
    </p:embeddedFont>
    <p:embeddedFont>
      <p:font typeface="Rubik Medium" panose="020B0604020202020204" charset="-79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E4F04-2068-4B72-9F89-D0F0311D41AF}" v="6" dt="2023-12-06T18:05:09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9" d="100"/>
          <a:sy n="89" d="100"/>
        </p:scale>
        <p:origin x="1290" y="-15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Rivas Chacón" userId="c4b5e1a3-271e-4ed5-b77e-5566949b7681" providerId="ADAL" clId="{743E4F04-2068-4B72-9F89-D0F0311D41AF}"/>
    <pc:docChg chg="undo custSel modSld">
      <pc:chgData name="Ingrid Rivas Chacón" userId="c4b5e1a3-271e-4ed5-b77e-5566949b7681" providerId="ADAL" clId="{743E4F04-2068-4B72-9F89-D0F0311D41AF}" dt="2023-12-11T19:47:34.131" v="470" actId="790"/>
      <pc:docMkLst>
        <pc:docMk/>
      </pc:docMkLst>
      <pc:sldChg chg="addSp delSp modSp mod">
        <pc:chgData name="Ingrid Rivas Chacón" userId="c4b5e1a3-271e-4ed5-b77e-5566949b7681" providerId="ADAL" clId="{743E4F04-2068-4B72-9F89-D0F0311D41AF}" dt="2023-12-11T19:47:34.131" v="470" actId="790"/>
        <pc:sldMkLst>
          <pc:docMk/>
          <pc:sldMk cId="0" sldId="256"/>
        </pc:sldMkLst>
        <pc:spChg chg="mod">
          <ac:chgData name="Ingrid Rivas Chacón" userId="c4b5e1a3-271e-4ed5-b77e-5566949b7681" providerId="ADAL" clId="{743E4F04-2068-4B72-9F89-D0F0311D41AF}" dt="2023-12-06T16:14:21.240" v="155" actId="1076"/>
          <ac:spMkLst>
            <pc:docMk/>
            <pc:sldMk cId="0" sldId="256"/>
            <ac:spMk id="9" creationId="{00000000-0000-0000-0000-000000000000}"/>
          </ac:spMkLst>
        </pc:spChg>
        <pc:spChg chg="del mod ord">
          <ac:chgData name="Ingrid Rivas Chacón" userId="c4b5e1a3-271e-4ed5-b77e-5566949b7681" providerId="ADAL" clId="{743E4F04-2068-4B72-9F89-D0F0311D41AF}" dt="2023-12-06T16:14:27.120" v="156" actId="21"/>
          <ac:spMkLst>
            <pc:docMk/>
            <pc:sldMk cId="0" sldId="256"/>
            <ac:spMk id="10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06T16:11:26.210" v="134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06T16:11:12.835" v="132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06T16:11:31.431" v="135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3:58.773" v="195" actId="790"/>
          <ac:spMkLst>
            <pc:docMk/>
            <pc:sldMk cId="0" sldId="256"/>
            <ac:spMk id="24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46:37.197" v="437" actId="1076"/>
          <ac:spMkLst>
            <pc:docMk/>
            <pc:sldMk cId="0" sldId="256"/>
            <ac:spMk id="37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5:58.163" v="210" actId="790"/>
          <ac:spMkLst>
            <pc:docMk/>
            <pc:sldMk cId="0" sldId="256"/>
            <ac:spMk id="39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6:04.121" v="211" actId="790"/>
          <ac:spMkLst>
            <pc:docMk/>
            <pc:sldMk cId="0" sldId="256"/>
            <ac:spMk id="40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8:21.887" v="214" actId="790"/>
          <ac:spMkLst>
            <pc:docMk/>
            <pc:sldMk cId="0" sldId="256"/>
            <ac:spMk id="41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8:36.718" v="216" actId="790"/>
          <ac:spMkLst>
            <pc:docMk/>
            <pc:sldMk cId="0" sldId="256"/>
            <ac:spMk id="43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8:53.748" v="218" actId="790"/>
          <ac:spMkLst>
            <pc:docMk/>
            <pc:sldMk cId="0" sldId="256"/>
            <ac:spMk id="44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8:15.206" v="213" actId="790"/>
          <ac:spMkLst>
            <pc:docMk/>
            <pc:sldMk cId="0" sldId="256"/>
            <ac:spMk id="46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4:05.475" v="196" actId="790"/>
          <ac:spMkLst>
            <pc:docMk/>
            <pc:sldMk cId="0" sldId="256"/>
            <ac:spMk id="47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8:45.641" v="217" actId="790"/>
          <ac:spMkLst>
            <pc:docMk/>
            <pc:sldMk cId="0" sldId="256"/>
            <ac:spMk id="51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1-30T20:48:58.680" v="8" actId="20577"/>
          <ac:spMkLst>
            <pc:docMk/>
            <pc:sldMk cId="0" sldId="256"/>
            <ac:spMk id="52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47:34.131" v="470" actId="790"/>
          <ac:spMkLst>
            <pc:docMk/>
            <pc:sldMk cId="0" sldId="256"/>
            <ac:spMk id="53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5:43.003" v="207" actId="20577"/>
          <ac:spMkLst>
            <pc:docMk/>
            <pc:sldMk cId="0" sldId="256"/>
            <ac:spMk id="54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4:25.982" v="198" actId="790"/>
          <ac:spMkLst>
            <pc:docMk/>
            <pc:sldMk cId="0" sldId="256"/>
            <ac:spMk id="55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6:12.142" v="212" actId="790"/>
          <ac:spMkLst>
            <pc:docMk/>
            <pc:sldMk cId="0" sldId="256"/>
            <ac:spMk id="56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06T16:16:20.421" v="175" actId="1076"/>
          <ac:spMkLst>
            <pc:docMk/>
            <pc:sldMk cId="0" sldId="256"/>
            <ac:spMk id="63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47:10.626" v="463" actId="20577"/>
          <ac:spMkLst>
            <pc:docMk/>
            <pc:sldMk cId="0" sldId="256"/>
            <ac:spMk id="64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06T16:07:50.312" v="9"/>
          <ac:spMkLst>
            <pc:docMk/>
            <pc:sldMk cId="0" sldId="256"/>
            <ac:spMk id="67" creationId="{8AADC2AE-F8A6-B919-0778-D245924F3F86}"/>
          </ac:spMkLst>
        </pc:spChg>
        <pc:spChg chg="add mod">
          <ac:chgData name="Ingrid Rivas Chacón" userId="c4b5e1a3-271e-4ed5-b77e-5566949b7681" providerId="ADAL" clId="{743E4F04-2068-4B72-9F89-D0F0311D41AF}" dt="2023-12-06T16:17:04.121" v="181" actId="1076"/>
          <ac:spMkLst>
            <pc:docMk/>
            <pc:sldMk cId="0" sldId="256"/>
            <ac:spMk id="68" creationId="{0D952637-644C-4962-1E45-A5A0A812E731}"/>
          </ac:spMkLst>
        </pc:spChg>
        <pc:spChg chg="add del mod">
          <ac:chgData name="Ingrid Rivas Chacón" userId="c4b5e1a3-271e-4ed5-b77e-5566949b7681" providerId="ADAL" clId="{743E4F04-2068-4B72-9F89-D0F0311D41AF}" dt="2023-12-06T16:14:40.902" v="160"/>
          <ac:spMkLst>
            <pc:docMk/>
            <pc:sldMk cId="0" sldId="256"/>
            <ac:spMk id="69" creationId="{2A722AAF-ED69-229D-9795-534730A6EEBE}"/>
          </ac:spMkLst>
        </pc:spChg>
        <pc:grpChg chg="mod">
          <ac:chgData name="Ingrid Rivas Chacón" userId="c4b5e1a3-271e-4ed5-b77e-5566949b7681" providerId="ADAL" clId="{743E4F04-2068-4B72-9F89-D0F0311D41AF}" dt="2023-12-06T16:15:38.102" v="165" actId="1076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Ingrid Rivas Chacón" userId="c4b5e1a3-271e-4ed5-b77e-5566949b7681" providerId="ADAL" clId="{743E4F04-2068-4B72-9F89-D0F0311D41AF}" dt="2023-12-06T16:16:01.702" v="171" actId="1076"/>
          <ac:grpSpMkLst>
            <pc:docMk/>
            <pc:sldMk cId="0" sldId="256"/>
            <ac:grpSpMk id="8" creationId="{00000000-0000-0000-0000-000000000000}"/>
          </ac:grpSpMkLst>
        </pc:grpChg>
        <pc:grpChg chg="mod">
          <ac:chgData name="Ingrid Rivas Chacón" userId="c4b5e1a3-271e-4ed5-b77e-5566949b7681" providerId="ADAL" clId="{743E4F04-2068-4B72-9F89-D0F0311D41AF}" dt="2023-12-06T16:11:19.168" v="133" actId="1076"/>
          <ac:grpSpMkLst>
            <pc:docMk/>
            <pc:sldMk cId="0" sldId="256"/>
            <ac:grpSpMk id="11" creationId="{00000000-0000-0000-0000-000000000000}"/>
          </ac:grpSpMkLst>
        </pc:grpChg>
        <pc:grpChg chg="mod">
          <ac:chgData name="Ingrid Rivas Chacón" userId="c4b5e1a3-271e-4ed5-b77e-5566949b7681" providerId="ADAL" clId="{743E4F04-2068-4B72-9F89-D0F0311D41AF}" dt="2023-12-06T16:09:44.694" v="51" actId="1076"/>
          <ac:grpSpMkLst>
            <pc:docMk/>
            <pc:sldMk cId="0" sldId="256"/>
            <ac:grpSpMk id="17" creationId="{00000000-0000-0000-0000-000000000000}"/>
          </ac:grpSpMkLst>
        </pc:grpChg>
        <pc:grpChg chg="mod">
          <ac:chgData name="Ingrid Rivas Chacón" userId="c4b5e1a3-271e-4ed5-b77e-5566949b7681" providerId="ADAL" clId="{743E4F04-2068-4B72-9F89-D0F0311D41AF}" dt="2023-12-06T16:15:49.031" v="167" actId="1076"/>
          <ac:grpSpMkLst>
            <pc:docMk/>
            <pc:sldMk cId="0" sldId="256"/>
            <ac:grpSpMk id="22" creationId="{00000000-0000-0000-0000-000000000000}"/>
          </ac:grpSpMkLst>
        </pc:grpChg>
        <pc:grpChg chg="add mod">
          <ac:chgData name="Ingrid Rivas Chacón" userId="c4b5e1a3-271e-4ed5-b77e-5566949b7681" providerId="ADAL" clId="{743E4F04-2068-4B72-9F89-D0F0311D41AF}" dt="2023-12-06T16:16:44.928" v="177" actId="1076"/>
          <ac:grpSpMkLst>
            <pc:docMk/>
            <pc:sldMk cId="0" sldId="256"/>
            <ac:grpSpMk id="66" creationId="{CDFDB6D8-D5E3-06A6-753D-139726444BE6}"/>
          </ac:grpSpMkLst>
        </pc:grpChg>
        <pc:picChg chg="add mod">
          <ac:chgData name="Ingrid Rivas Chacón" userId="c4b5e1a3-271e-4ed5-b77e-5566949b7681" providerId="ADAL" clId="{743E4F04-2068-4B72-9F89-D0F0311D41AF}" dt="2023-12-06T16:17:13.656" v="182" actId="1076"/>
          <ac:picMkLst>
            <pc:docMk/>
            <pc:sldMk cId="0" sldId="256"/>
            <ac:picMk id="71" creationId="{1DE359B5-F003-4819-3777-FFE67AAF40AF}"/>
          </ac:picMkLst>
        </pc:picChg>
        <pc:picChg chg="add mod">
          <ac:chgData name="Ingrid Rivas Chacón" userId="c4b5e1a3-271e-4ed5-b77e-5566949b7681" providerId="ADAL" clId="{743E4F04-2068-4B72-9F89-D0F0311D41AF}" dt="2023-12-06T18:05:47.438" v="194" actId="1076"/>
          <ac:picMkLst>
            <pc:docMk/>
            <pc:sldMk cId="0" sldId="256"/>
            <ac:picMk id="73" creationId="{9B890CB1-AD29-DA83-0ECE-7781450FA029}"/>
          </ac:picMkLst>
        </pc:picChg>
      </pc:sldChg>
      <pc:sldChg chg="modSp mod">
        <pc:chgData name="Ingrid Rivas Chacón" userId="c4b5e1a3-271e-4ed5-b77e-5566949b7681" providerId="ADAL" clId="{743E4F04-2068-4B72-9F89-D0F0311D41AF}" dt="2023-12-11T19:41:23.223" v="407" actId="313"/>
        <pc:sldMkLst>
          <pc:docMk/>
          <pc:sldMk cId="0" sldId="257"/>
        </pc:sldMkLst>
        <pc:spChg chg="mod">
          <ac:chgData name="Ingrid Rivas Chacón" userId="c4b5e1a3-271e-4ed5-b77e-5566949b7681" providerId="ADAL" clId="{743E4F04-2068-4B72-9F89-D0F0311D41AF}" dt="2023-12-11T19:41:23.223" v="407" actId="313"/>
          <ac:spMkLst>
            <pc:docMk/>
            <pc:sldMk cId="0" sldId="257"/>
            <ac:spMk id="15" creationId="{00000000-0000-0000-0000-000000000000}"/>
          </ac:spMkLst>
        </pc:spChg>
        <pc:spChg chg="mod">
          <ac:chgData name="Ingrid Rivas Chacón" userId="c4b5e1a3-271e-4ed5-b77e-5566949b7681" providerId="ADAL" clId="{743E4F04-2068-4B72-9F89-D0F0311D41AF}" dt="2023-12-11T19:39:28.353" v="221" actId="20577"/>
          <ac:spMkLst>
            <pc:docMk/>
            <pc:sldMk cId="0" sldId="257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96" y="935166"/>
            <a:ext cx="3236577" cy="11021990"/>
            <a:chOff x="0" y="0"/>
            <a:chExt cx="1159916" cy="39500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916" cy="3950032"/>
            </a:xfrm>
            <a:custGeom>
              <a:avLst/>
              <a:gdLst/>
              <a:ahLst/>
              <a:cxnLst/>
              <a:rect l="l" t="t" r="r" b="b"/>
              <a:pathLst>
                <a:path w="1159916" h="3950032">
                  <a:moveTo>
                    <a:pt x="0" y="0"/>
                  </a:moveTo>
                  <a:lnTo>
                    <a:pt x="1159916" y="0"/>
                  </a:lnTo>
                  <a:lnTo>
                    <a:pt x="1159916" y="3950032"/>
                  </a:lnTo>
                  <a:lnTo>
                    <a:pt x="0" y="3950032"/>
                  </a:lnTo>
                  <a:close/>
                </a:path>
              </a:pathLst>
            </a:custGeom>
            <a:solidFill>
              <a:srgbClr val="436696">
                <a:alpha val="19608"/>
              </a:srgbClr>
            </a:solidFill>
          </p:spPr>
          <p:txBody>
            <a:bodyPr/>
            <a:lstStyle/>
            <a:p>
              <a:endParaRPr lang="es-GT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159916" cy="3959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4959" y="769807"/>
            <a:ext cx="8029919" cy="1172240"/>
            <a:chOff x="0" y="0"/>
            <a:chExt cx="2877742" cy="4201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7742" cy="420104"/>
            </a:xfrm>
            <a:custGeom>
              <a:avLst/>
              <a:gdLst/>
              <a:ahLst/>
              <a:cxnLst/>
              <a:rect l="l" t="t" r="r" b="b"/>
              <a:pathLst>
                <a:path w="2877742" h="420104">
                  <a:moveTo>
                    <a:pt x="0" y="0"/>
                  </a:moveTo>
                  <a:lnTo>
                    <a:pt x="2877742" y="0"/>
                  </a:lnTo>
                  <a:lnTo>
                    <a:pt x="2877742" y="420104"/>
                  </a:lnTo>
                  <a:lnTo>
                    <a:pt x="0" y="420104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77742" cy="429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6693" y="3448337"/>
            <a:ext cx="298231" cy="298231"/>
            <a:chOff x="507117" y="9090203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507117" y="9090203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3046" y="3853690"/>
            <a:ext cx="298231" cy="29823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571586" y="3947652"/>
            <a:ext cx="141148" cy="108555"/>
          </a:xfrm>
          <a:custGeom>
            <a:avLst/>
            <a:gdLst/>
            <a:ahLst/>
            <a:cxnLst/>
            <a:rect l="l" t="t" r="r" b="b"/>
            <a:pathLst>
              <a:path w="141148" h="108555">
                <a:moveTo>
                  <a:pt x="0" y="0"/>
                </a:moveTo>
                <a:lnTo>
                  <a:pt x="141147" y="0"/>
                </a:lnTo>
                <a:lnTo>
                  <a:pt x="141147" y="108556"/>
                </a:lnTo>
                <a:lnTo>
                  <a:pt x="0" y="108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 dirty="0"/>
          </a:p>
        </p:txBody>
      </p:sp>
      <p:grpSp>
        <p:nvGrpSpPr>
          <p:cNvPr id="14" name="Group 14"/>
          <p:cNvGrpSpPr/>
          <p:nvPr/>
        </p:nvGrpSpPr>
        <p:grpSpPr>
          <a:xfrm>
            <a:off x="493046" y="4252320"/>
            <a:ext cx="298231" cy="298231"/>
            <a:chOff x="-456101" y="6075054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-456101" y="6075054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 dirty="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590645" y="4309596"/>
            <a:ext cx="103030" cy="158203"/>
          </a:xfrm>
          <a:custGeom>
            <a:avLst/>
            <a:gdLst/>
            <a:ahLst/>
            <a:cxnLst/>
            <a:rect l="l" t="t" r="r" b="b"/>
            <a:pathLst>
              <a:path w="103030" h="158203">
                <a:moveTo>
                  <a:pt x="0" y="0"/>
                </a:moveTo>
                <a:lnTo>
                  <a:pt x="103030" y="0"/>
                </a:lnTo>
                <a:lnTo>
                  <a:pt x="103030" y="158203"/>
                </a:lnTo>
                <a:lnTo>
                  <a:pt x="0" y="158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GT" dirty="0"/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474094" y="546198"/>
            <a:ext cx="1960234" cy="1960226"/>
            <a:chOff x="0" y="0"/>
            <a:chExt cx="6350025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128352" t="-23668" r="-50281" b="-5361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233423" y="2208747"/>
            <a:ext cx="3587324" cy="329895"/>
            <a:chOff x="0" y="0"/>
            <a:chExt cx="1285616" cy="1182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85616" cy="118227"/>
            </a:xfrm>
            <a:custGeom>
              <a:avLst/>
              <a:gdLst/>
              <a:ahLst/>
              <a:cxnLst/>
              <a:rect l="l" t="t" r="r" b="b"/>
              <a:pathLst>
                <a:path w="1285616" h="118227">
                  <a:moveTo>
                    <a:pt x="0" y="0"/>
                  </a:moveTo>
                  <a:lnTo>
                    <a:pt x="1285616" y="0"/>
                  </a:lnTo>
                  <a:lnTo>
                    <a:pt x="1285616" y="118227"/>
                  </a:lnTo>
                  <a:lnTo>
                    <a:pt x="0" y="118227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1285616" cy="127752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>
                <a:lnSpc>
                  <a:spcPts val="1689"/>
                </a:lnSpc>
              </a:pPr>
              <a:r>
                <a:rPr lang="en-US" sz="1299">
                  <a:solidFill>
                    <a:srgbClr val="FFFFFF"/>
                  </a:solidFill>
                  <a:latin typeface="Rubik Medium"/>
                </a:rPr>
                <a:t> Sobre mí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1889" y="4806788"/>
            <a:ext cx="1960234" cy="329895"/>
            <a:chOff x="0" y="0"/>
            <a:chExt cx="702504" cy="11822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02504" cy="118227"/>
            </a:xfrm>
            <a:custGeom>
              <a:avLst/>
              <a:gdLst/>
              <a:ahLst/>
              <a:cxnLst/>
              <a:rect l="l" t="t" r="r" b="b"/>
              <a:pathLst>
                <a:path w="702504" h="118227">
                  <a:moveTo>
                    <a:pt x="0" y="0"/>
                  </a:moveTo>
                  <a:lnTo>
                    <a:pt x="702504" y="0"/>
                  </a:lnTo>
                  <a:lnTo>
                    <a:pt x="702504" y="118227"/>
                  </a:lnTo>
                  <a:lnTo>
                    <a:pt x="0" y="118227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702504" cy="127752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>
                <a:lnSpc>
                  <a:spcPts val="1689"/>
                </a:lnSpc>
              </a:pPr>
              <a:r>
                <a:rPr lang="en-US" sz="1299" dirty="0">
                  <a:solidFill>
                    <a:srgbClr val="FFFFFF"/>
                  </a:solidFill>
                  <a:latin typeface="Rubik Medium"/>
                </a:rPr>
                <a:t> Más </a:t>
              </a:r>
              <a:r>
                <a:rPr lang="es-GT" sz="1299" dirty="0">
                  <a:solidFill>
                    <a:srgbClr val="FFFFFF"/>
                  </a:solidFill>
                  <a:latin typeface="Rubik Medium"/>
                </a:rPr>
                <a:t>información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14467" y="5904150"/>
            <a:ext cx="1960234" cy="329895"/>
            <a:chOff x="0" y="0"/>
            <a:chExt cx="702504" cy="1182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02504" cy="118227"/>
            </a:xfrm>
            <a:custGeom>
              <a:avLst/>
              <a:gdLst/>
              <a:ahLst/>
              <a:cxnLst/>
              <a:rect l="l" t="t" r="r" b="b"/>
              <a:pathLst>
                <a:path w="702504" h="118227">
                  <a:moveTo>
                    <a:pt x="0" y="0"/>
                  </a:moveTo>
                  <a:lnTo>
                    <a:pt x="702504" y="0"/>
                  </a:lnTo>
                  <a:lnTo>
                    <a:pt x="702504" y="118227"/>
                  </a:lnTo>
                  <a:lnTo>
                    <a:pt x="0" y="118227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702504" cy="127752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>
                <a:lnSpc>
                  <a:spcPts val="1689"/>
                </a:lnSpc>
              </a:pPr>
              <a:r>
                <a:rPr lang="en-US" sz="1299">
                  <a:solidFill>
                    <a:srgbClr val="FFFFFF"/>
                  </a:solidFill>
                  <a:latin typeface="Rubik Medium"/>
                </a:rPr>
                <a:t> Idiomas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14467" y="7396217"/>
            <a:ext cx="1960234" cy="329895"/>
            <a:chOff x="0" y="0"/>
            <a:chExt cx="702504" cy="11822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02504" cy="118227"/>
            </a:xfrm>
            <a:custGeom>
              <a:avLst/>
              <a:gdLst/>
              <a:ahLst/>
              <a:cxnLst/>
              <a:rect l="l" t="t" r="r" b="b"/>
              <a:pathLst>
                <a:path w="702504" h="118227">
                  <a:moveTo>
                    <a:pt x="0" y="0"/>
                  </a:moveTo>
                  <a:lnTo>
                    <a:pt x="702504" y="0"/>
                  </a:lnTo>
                  <a:lnTo>
                    <a:pt x="702504" y="118227"/>
                  </a:lnTo>
                  <a:lnTo>
                    <a:pt x="0" y="118227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702504" cy="127752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>
                <a:lnSpc>
                  <a:spcPts val="1689"/>
                </a:lnSpc>
              </a:pPr>
              <a:r>
                <a:rPr lang="en-US" sz="1299">
                  <a:solidFill>
                    <a:srgbClr val="FFFFFF"/>
                  </a:solidFill>
                  <a:latin typeface="Rubik Medium"/>
                </a:rPr>
                <a:t> Habilidades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233423" y="3517348"/>
            <a:ext cx="3587324" cy="329895"/>
            <a:chOff x="0" y="0"/>
            <a:chExt cx="1285616" cy="11822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85616" cy="118227"/>
            </a:xfrm>
            <a:custGeom>
              <a:avLst/>
              <a:gdLst/>
              <a:ahLst/>
              <a:cxnLst/>
              <a:rect l="l" t="t" r="r" b="b"/>
              <a:pathLst>
                <a:path w="1285616" h="118227">
                  <a:moveTo>
                    <a:pt x="0" y="0"/>
                  </a:moveTo>
                  <a:lnTo>
                    <a:pt x="1285616" y="0"/>
                  </a:lnTo>
                  <a:lnTo>
                    <a:pt x="1285616" y="118227"/>
                  </a:lnTo>
                  <a:lnTo>
                    <a:pt x="0" y="118227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1285616" cy="127752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>
                <a:lnSpc>
                  <a:spcPts val="1689"/>
                </a:lnSpc>
              </a:pPr>
              <a:r>
                <a:rPr lang="en-US" sz="1299">
                  <a:solidFill>
                    <a:srgbClr val="FFFFFF"/>
                  </a:solidFill>
                  <a:latin typeface="Rubik Medium"/>
                </a:rPr>
                <a:t> Experiencia laboral 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233423" y="7503948"/>
            <a:ext cx="3587324" cy="329895"/>
            <a:chOff x="0" y="0"/>
            <a:chExt cx="1285616" cy="11822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85616" cy="118227"/>
            </a:xfrm>
            <a:custGeom>
              <a:avLst/>
              <a:gdLst/>
              <a:ahLst/>
              <a:cxnLst/>
              <a:rect l="l" t="t" r="r" b="b"/>
              <a:pathLst>
                <a:path w="1285616" h="118227">
                  <a:moveTo>
                    <a:pt x="0" y="0"/>
                  </a:moveTo>
                  <a:lnTo>
                    <a:pt x="1285616" y="0"/>
                  </a:lnTo>
                  <a:lnTo>
                    <a:pt x="1285616" y="118227"/>
                  </a:lnTo>
                  <a:lnTo>
                    <a:pt x="0" y="118227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9525"/>
              <a:ext cx="1285616" cy="127752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>
                <a:lnSpc>
                  <a:spcPts val="1689"/>
                </a:lnSpc>
              </a:pPr>
              <a:r>
                <a:rPr lang="en-US" sz="1299">
                  <a:solidFill>
                    <a:srgbClr val="FFFFFF"/>
                  </a:solidFill>
                  <a:latin typeface="Rubik Medium"/>
                </a:rPr>
                <a:t> Formación académica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66798" y="3593522"/>
            <a:ext cx="1772632" cy="195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19"/>
              </a:lnSpc>
            </a:pPr>
            <a:r>
              <a:rPr lang="es-GT" sz="999" dirty="0">
                <a:solidFill>
                  <a:srgbClr val="000000"/>
                </a:solidFill>
                <a:latin typeface="Rubik Light"/>
              </a:rPr>
              <a:t>Cel</a:t>
            </a:r>
            <a:r>
              <a:rPr lang="en-US" sz="999" dirty="0">
                <a:solidFill>
                  <a:srgbClr val="000000"/>
                </a:solidFill>
                <a:latin typeface="Rubik Light"/>
              </a:rPr>
              <a:t>. 43456781 / Tel. 23456781 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4467" y="7770417"/>
            <a:ext cx="1960234" cy="112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0"/>
              </a:lnSpc>
            </a:pPr>
            <a:r>
              <a:rPr lang="es-GT" sz="1000" dirty="0">
                <a:solidFill>
                  <a:srgbClr val="000000"/>
                </a:solidFill>
                <a:latin typeface="Raleway"/>
              </a:rPr>
              <a:t>Comunicación asertiva</a:t>
            </a:r>
          </a:p>
          <a:p>
            <a:pPr algn="just">
              <a:lnSpc>
                <a:spcPts val="1840"/>
              </a:lnSpc>
            </a:pPr>
            <a:r>
              <a:rPr lang="es-GT" sz="1000" dirty="0">
                <a:solidFill>
                  <a:srgbClr val="000000"/>
                </a:solidFill>
                <a:latin typeface="Raleway"/>
              </a:rPr>
              <a:t>Gestión de grandes equipos</a:t>
            </a:r>
          </a:p>
          <a:p>
            <a:pPr algn="just">
              <a:lnSpc>
                <a:spcPts val="1840"/>
              </a:lnSpc>
            </a:pPr>
            <a:r>
              <a:rPr lang="es-GT" sz="1000" dirty="0">
                <a:solidFill>
                  <a:srgbClr val="000000"/>
                </a:solidFill>
                <a:latin typeface="Raleway"/>
              </a:rPr>
              <a:t>Resolución de problemas</a:t>
            </a:r>
          </a:p>
          <a:p>
            <a:pPr algn="just">
              <a:lnSpc>
                <a:spcPts val="1840"/>
              </a:lnSpc>
            </a:pPr>
            <a:r>
              <a:rPr lang="es-GT" sz="1000" dirty="0">
                <a:solidFill>
                  <a:srgbClr val="000000"/>
                </a:solidFill>
                <a:latin typeface="Raleway"/>
              </a:rPr>
              <a:t>Dominio del paquete Office</a:t>
            </a:r>
          </a:p>
          <a:p>
            <a:pPr algn="just">
              <a:lnSpc>
                <a:spcPts val="1840"/>
              </a:lnSpc>
            </a:pPr>
            <a:r>
              <a:rPr lang="es-GT" sz="1000" dirty="0">
                <a:solidFill>
                  <a:srgbClr val="000000"/>
                </a:solidFill>
                <a:latin typeface="Raleway"/>
              </a:rPr>
              <a:t>Agilidad con los resultados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233423" y="5595853"/>
            <a:ext cx="4022431" cy="52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s-GT" sz="1000" dirty="0">
                <a:solidFill>
                  <a:srgbClr val="000000"/>
                </a:solidFill>
                <a:latin typeface="Rubik Light"/>
              </a:rPr>
              <a:t>- Planificación de estrategias de marketing.</a:t>
            </a:r>
          </a:p>
          <a:p>
            <a:pPr>
              <a:lnSpc>
                <a:spcPts val="1400"/>
              </a:lnSpc>
            </a:pPr>
            <a:r>
              <a:rPr lang="es-GT" sz="1000" dirty="0">
                <a:solidFill>
                  <a:srgbClr val="000000"/>
                </a:solidFill>
                <a:latin typeface="Rubik Light"/>
              </a:rPr>
              <a:t>- Evaluación del plan de marketing.</a:t>
            </a:r>
          </a:p>
          <a:p>
            <a:pPr>
              <a:lnSpc>
                <a:spcPts val="1400"/>
              </a:lnSpc>
            </a:pPr>
            <a:r>
              <a:rPr lang="es-GT" sz="1000" dirty="0">
                <a:solidFill>
                  <a:srgbClr val="000000"/>
                </a:solidFill>
                <a:latin typeface="Rubik Light"/>
              </a:rPr>
              <a:t>- Elaboración de propuestas comerciales.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33423" y="6715438"/>
            <a:ext cx="4022431" cy="52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s-GT" sz="1000" dirty="0">
                <a:solidFill>
                  <a:srgbClr val="000000"/>
                </a:solidFill>
                <a:latin typeface="Rubik Light"/>
              </a:rPr>
              <a:t>- Planificación de estrategias de marketing.</a:t>
            </a:r>
          </a:p>
          <a:p>
            <a:pPr>
              <a:lnSpc>
                <a:spcPts val="1400"/>
              </a:lnSpc>
            </a:pPr>
            <a:r>
              <a:rPr lang="es-GT" sz="1000" dirty="0">
                <a:solidFill>
                  <a:srgbClr val="000000"/>
                </a:solidFill>
                <a:latin typeface="Rubik Light"/>
              </a:rPr>
              <a:t>- Evaluación del plan de marketing.</a:t>
            </a:r>
          </a:p>
          <a:p>
            <a:pPr>
              <a:lnSpc>
                <a:spcPts val="1400"/>
              </a:lnSpc>
            </a:pPr>
            <a:r>
              <a:rPr lang="es-GT" sz="1000" dirty="0">
                <a:solidFill>
                  <a:srgbClr val="000000"/>
                </a:solidFill>
                <a:latin typeface="Rubik Light"/>
              </a:rPr>
              <a:t>- Elaboración de propuestas comerciales.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233423" y="8415438"/>
            <a:ext cx="4022431" cy="15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s-GT" sz="1000">
                <a:solidFill>
                  <a:srgbClr val="000000"/>
                </a:solidFill>
                <a:latin typeface="Raleway Bold"/>
              </a:rPr>
              <a:t>Centro de estudios San Juan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233423" y="8564663"/>
            <a:ext cx="4022431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>
                <a:solidFill>
                  <a:srgbClr val="000000"/>
                </a:solidFill>
                <a:latin typeface="Raleway"/>
              </a:rPr>
              <a:t>Estudios en Marketing | Septiembre 2018 - Julio 2021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233423" y="8879762"/>
            <a:ext cx="4022431" cy="165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Raleway Bold"/>
              </a:rPr>
              <a:t>Escuela </a:t>
            </a:r>
            <a:r>
              <a:rPr lang="es-GT" sz="1000" dirty="0">
                <a:solidFill>
                  <a:srgbClr val="000000"/>
                </a:solidFill>
                <a:latin typeface="Raleway Bold"/>
              </a:rPr>
              <a:t>superior</a:t>
            </a:r>
            <a:r>
              <a:rPr lang="en-US" sz="1000" dirty="0">
                <a:solidFill>
                  <a:srgbClr val="000000"/>
                </a:solidFill>
                <a:latin typeface="Raleway Bold"/>
              </a:rPr>
              <a:t> de </a:t>
            </a:r>
            <a:r>
              <a:rPr lang="es-GT" sz="1000" dirty="0">
                <a:solidFill>
                  <a:srgbClr val="000000"/>
                </a:solidFill>
                <a:latin typeface="Raleway Bold"/>
              </a:rPr>
              <a:t>negocios</a:t>
            </a:r>
            <a:r>
              <a:rPr lang="en-US" sz="1000" dirty="0">
                <a:solidFill>
                  <a:srgbClr val="000000"/>
                </a:solidFill>
                <a:latin typeface="Raleway Bold"/>
              </a:rPr>
              <a:t>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233423" y="9343312"/>
            <a:ext cx="4022431" cy="165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s-GT" sz="1000" dirty="0">
                <a:solidFill>
                  <a:srgbClr val="000000"/>
                </a:solidFill>
                <a:latin typeface="Raleway Bold"/>
              </a:rPr>
              <a:t>Escuela de negocios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233423" y="7905383"/>
            <a:ext cx="4022431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>
                <a:solidFill>
                  <a:srgbClr val="000000"/>
                </a:solidFill>
                <a:latin typeface="Raleway Bold"/>
              </a:rPr>
              <a:t>Universidad del mar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233423" y="8054608"/>
            <a:ext cx="4022431" cy="15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s-GT" sz="1000" dirty="0">
                <a:solidFill>
                  <a:srgbClr val="000000"/>
                </a:solidFill>
                <a:latin typeface="Raleway"/>
              </a:rPr>
              <a:t>Estudios en Marketing y Publicidad | Actual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14467" y="6300111"/>
            <a:ext cx="1885171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s-GT" sz="999" dirty="0">
                <a:solidFill>
                  <a:srgbClr val="000000"/>
                </a:solidFill>
                <a:latin typeface="Raleway Bold"/>
              </a:rPr>
              <a:t>Español</a:t>
            </a:r>
            <a:r>
              <a:rPr lang="en-US" sz="999" dirty="0">
                <a:solidFill>
                  <a:srgbClr val="000000"/>
                </a:solidFill>
                <a:latin typeface="Raleway Bold"/>
              </a:rPr>
              <a:t>: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14467" y="6446161"/>
            <a:ext cx="1885171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Raleway"/>
              </a:rPr>
              <a:t>Nativo.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14467" y="6793506"/>
            <a:ext cx="1885171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Raleway Bold"/>
              </a:rPr>
              <a:t>Inglés: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233423" y="9025812"/>
            <a:ext cx="4022431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Raleway"/>
              </a:rPr>
              <a:t>Estudios en Publicidad | Septiembre 2015 - Julio 2017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233423" y="9489362"/>
            <a:ext cx="4022431" cy="165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s-GT" sz="1000" dirty="0">
                <a:solidFill>
                  <a:srgbClr val="000000"/>
                </a:solidFill>
                <a:latin typeface="Raleway"/>
              </a:rPr>
              <a:t>Estudios en Publicidad | Septiembre 2010 - Julio 2015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14467" y="6941461"/>
            <a:ext cx="1885171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Raleway"/>
              </a:rPr>
              <a:t>Nivel alto (C1).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14467" y="5182352"/>
            <a:ext cx="1879489" cy="48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9"/>
              </a:lnSpc>
            </a:pPr>
            <a:r>
              <a:rPr lang="en-US" sz="999" dirty="0">
                <a:solidFill>
                  <a:srgbClr val="000000"/>
                </a:solidFill>
                <a:latin typeface="Raleway"/>
              </a:rPr>
              <a:t>- </a:t>
            </a:r>
            <a:r>
              <a:rPr lang="es-GT" sz="999" dirty="0">
                <a:solidFill>
                  <a:srgbClr val="000000"/>
                </a:solidFill>
                <a:latin typeface="Raleway"/>
              </a:rPr>
              <a:t>Carné de conducir.</a:t>
            </a:r>
          </a:p>
          <a:p>
            <a:pPr>
              <a:lnSpc>
                <a:spcPts val="1299"/>
              </a:lnSpc>
            </a:pPr>
            <a:r>
              <a:rPr lang="es-GT" sz="999" dirty="0">
                <a:solidFill>
                  <a:srgbClr val="000000"/>
                </a:solidFill>
                <a:latin typeface="Raleway"/>
              </a:rPr>
              <a:t>- Vehículo propio.</a:t>
            </a:r>
          </a:p>
          <a:p>
            <a:pPr>
              <a:lnSpc>
                <a:spcPts val="1299"/>
              </a:lnSpc>
            </a:pPr>
            <a:endParaRPr lang="en-US" sz="999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3233423" y="3928083"/>
            <a:ext cx="4022431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Raleway Bold"/>
              </a:rPr>
              <a:t>Marketing Manager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233423" y="4314342"/>
            <a:ext cx="4022431" cy="70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s-GT" sz="999" dirty="0">
                <a:solidFill>
                  <a:srgbClr val="000000"/>
                </a:solidFill>
                <a:latin typeface="Rubik Light"/>
              </a:rPr>
              <a:t>- Creación de un plan de marketing. </a:t>
            </a:r>
          </a:p>
          <a:p>
            <a:pPr>
              <a:lnSpc>
                <a:spcPts val="1399"/>
              </a:lnSpc>
            </a:pPr>
            <a:r>
              <a:rPr lang="es-GT" sz="999" dirty="0">
                <a:solidFill>
                  <a:srgbClr val="000000"/>
                </a:solidFill>
                <a:latin typeface="Rubik Light"/>
              </a:rPr>
              <a:t>- Definición de estrategias a seguir.</a:t>
            </a:r>
          </a:p>
          <a:p>
            <a:pPr>
              <a:lnSpc>
                <a:spcPts val="1399"/>
              </a:lnSpc>
            </a:pPr>
            <a:r>
              <a:rPr lang="es-GT" sz="999" dirty="0">
                <a:solidFill>
                  <a:srgbClr val="000000"/>
                </a:solidFill>
                <a:latin typeface="Rubik Light"/>
              </a:rPr>
              <a:t>- Control de los resultados de las acciones.</a:t>
            </a:r>
          </a:p>
          <a:p>
            <a:pPr>
              <a:lnSpc>
                <a:spcPts val="1399"/>
              </a:lnSpc>
              <a:spcBef>
                <a:spcPct val="0"/>
              </a:spcBef>
            </a:pPr>
            <a:r>
              <a:rPr lang="es-GT" sz="999" dirty="0">
                <a:solidFill>
                  <a:srgbClr val="000000"/>
                </a:solidFill>
                <a:latin typeface="Rubik Light"/>
              </a:rPr>
              <a:t>- Liderar un equipo de profesionales.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233423" y="4083658"/>
            <a:ext cx="4022431" cy="15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s-GT" sz="1000" dirty="0">
                <a:solidFill>
                  <a:srgbClr val="000000"/>
                </a:solidFill>
                <a:latin typeface="Raleway"/>
              </a:rPr>
              <a:t>Inmobiliaria</a:t>
            </a:r>
            <a:r>
              <a:rPr lang="en-US" sz="1000" dirty="0">
                <a:solidFill>
                  <a:srgbClr val="000000"/>
                </a:solidFill>
                <a:latin typeface="Raleway"/>
              </a:rPr>
              <a:t>, S.L. | </a:t>
            </a:r>
            <a:r>
              <a:rPr lang="es-GT" sz="1000" dirty="0">
                <a:solidFill>
                  <a:srgbClr val="000000"/>
                </a:solidFill>
                <a:latin typeface="Raleway"/>
              </a:rPr>
              <a:t>Enero 2017 - Abril 2019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233423" y="5219118"/>
            <a:ext cx="4022431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>
                <a:solidFill>
                  <a:srgbClr val="000000"/>
                </a:solidFill>
                <a:latin typeface="Raleway Bold"/>
              </a:rPr>
              <a:t>Marketing Manager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233423" y="6338703"/>
            <a:ext cx="4022431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>
                <a:solidFill>
                  <a:srgbClr val="000000"/>
                </a:solidFill>
                <a:latin typeface="Raleway Bold"/>
              </a:rPr>
              <a:t>Marketing Junior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233423" y="5368343"/>
            <a:ext cx="4022431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>
                <a:solidFill>
                  <a:srgbClr val="000000"/>
                </a:solidFill>
                <a:latin typeface="Raleway"/>
              </a:rPr>
              <a:t>Empresa de seguros, S.L. | Enero 2017 - Abril 2019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233423" y="6487928"/>
            <a:ext cx="4022431" cy="16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>
                <a:solidFill>
                  <a:srgbClr val="000000"/>
                </a:solidFill>
                <a:latin typeface="Raleway"/>
              </a:rPr>
              <a:t>Empresa de seguros, S.L. | Enero 2015 - Abril 2017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233423" y="1498817"/>
            <a:ext cx="3691458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en-US" sz="1300" spc="183" dirty="0">
                <a:solidFill>
                  <a:srgbClr val="FFFFFF"/>
                </a:solidFill>
                <a:latin typeface="Rubik Light"/>
              </a:rPr>
              <a:t>MARKETING MANAGER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233423" y="958693"/>
            <a:ext cx="369145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Raleway Bold"/>
              </a:rPr>
              <a:t>Daniel Gallego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87927" y="3889399"/>
            <a:ext cx="1406133" cy="20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19"/>
              </a:lnSpc>
            </a:pPr>
            <a:r>
              <a:rPr lang="es-GT" sz="999" dirty="0">
                <a:solidFill>
                  <a:srgbClr val="000000"/>
                </a:solidFill>
                <a:latin typeface="Rubik Light"/>
              </a:rPr>
              <a:t>hola@unsitiogenial.gt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65430" y="4245794"/>
            <a:ext cx="1586774" cy="3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s-GT" sz="999" dirty="0">
                <a:solidFill>
                  <a:srgbClr val="000000"/>
                </a:solidFill>
                <a:latin typeface="Rubik Light"/>
              </a:rPr>
              <a:t>4ta calle, número 123,</a:t>
            </a:r>
          </a:p>
          <a:p>
            <a:pPr>
              <a:lnSpc>
                <a:spcPts val="1399"/>
              </a:lnSpc>
            </a:pPr>
            <a:r>
              <a:rPr lang="es-GT" sz="999" dirty="0">
                <a:solidFill>
                  <a:srgbClr val="000000"/>
                </a:solidFill>
                <a:latin typeface="Rubik Light"/>
              </a:rPr>
              <a:t>zona 16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233423" y="2590248"/>
            <a:ext cx="3587324" cy="70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99"/>
              </a:lnSpc>
            </a:pPr>
            <a:r>
              <a:rPr lang="es-GT" sz="999" dirty="0">
                <a:solidFill>
                  <a:srgbClr val="000000"/>
                </a:solidFill>
                <a:latin typeface="Rubik Light"/>
              </a:rPr>
              <a:t>Apasionado del marketing. Soy una persona con ganas de aprender y un gran líder de  equipos multidisciplinares. He trabajado en varias empresas destinadas a la publicidad y el marketing.</a:t>
            </a:r>
          </a:p>
        </p:txBody>
      </p:sp>
      <p:grpSp>
        <p:nvGrpSpPr>
          <p:cNvPr id="66" name="Group 8">
            <a:extLst>
              <a:ext uri="{FF2B5EF4-FFF2-40B4-BE49-F238E27FC236}">
                <a16:creationId xmlns:a16="http://schemas.microsoft.com/office/drawing/2014/main" id="{CDFDB6D8-D5E3-06A6-753D-139726444BE6}"/>
              </a:ext>
            </a:extLst>
          </p:cNvPr>
          <p:cNvGrpSpPr/>
          <p:nvPr/>
        </p:nvGrpSpPr>
        <p:grpSpPr>
          <a:xfrm>
            <a:off x="519213" y="2966312"/>
            <a:ext cx="298231" cy="298231"/>
            <a:chOff x="0" y="0"/>
            <a:chExt cx="6350000" cy="6350000"/>
          </a:xfrm>
        </p:grpSpPr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8AADC2AE-F8A6-B919-0778-D245924F3F8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68" name="TextBox 37">
            <a:extLst>
              <a:ext uri="{FF2B5EF4-FFF2-40B4-BE49-F238E27FC236}">
                <a16:creationId xmlns:a16="http://schemas.microsoft.com/office/drawing/2014/main" id="{0D952637-644C-4962-1E45-A5A0A812E731}"/>
              </a:ext>
            </a:extLst>
          </p:cNvPr>
          <p:cNvSpPr txBox="1"/>
          <p:nvPr/>
        </p:nvSpPr>
        <p:spPr>
          <a:xfrm>
            <a:off x="865430" y="2869097"/>
            <a:ext cx="1772632" cy="63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19"/>
              </a:lnSpc>
            </a:pPr>
            <a:r>
              <a:rPr lang="en-US" sz="999" dirty="0">
                <a:solidFill>
                  <a:srgbClr val="000000"/>
                </a:solidFill>
                <a:latin typeface="Rubik Light"/>
              </a:rPr>
              <a:t>DPI CUI No. XXXXXXXXXXX </a:t>
            </a:r>
            <a:r>
              <a:rPr lang="es-GT" sz="999" dirty="0">
                <a:solidFill>
                  <a:srgbClr val="000000"/>
                </a:solidFill>
                <a:latin typeface="Rubik Light"/>
              </a:rPr>
              <a:t>extendido</a:t>
            </a:r>
            <a:r>
              <a:rPr lang="en-US" sz="999" dirty="0">
                <a:solidFill>
                  <a:srgbClr val="000000"/>
                </a:solidFill>
                <a:latin typeface="Rubik Light"/>
              </a:rPr>
              <a:t> en Ciudad de Guatemala</a:t>
            </a:r>
          </a:p>
        </p:txBody>
      </p:sp>
      <p:pic>
        <p:nvPicPr>
          <p:cNvPr id="71" name="Gráfico 70" descr="Auricular con relleno sólido">
            <a:extLst>
              <a:ext uri="{FF2B5EF4-FFF2-40B4-BE49-F238E27FC236}">
                <a16:creationId xmlns:a16="http://schemas.microsoft.com/office/drawing/2014/main" id="{1DE359B5-F003-4819-3777-FFE67AAF40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774" y="3496840"/>
            <a:ext cx="198390" cy="198390"/>
          </a:xfrm>
          <a:prstGeom prst="rect">
            <a:avLst/>
          </a:prstGeom>
        </p:spPr>
      </p:pic>
      <p:pic>
        <p:nvPicPr>
          <p:cNvPr id="73" name="Gráfico 72" descr="Libreta de direcciones con relleno sólido">
            <a:extLst>
              <a:ext uri="{FF2B5EF4-FFF2-40B4-BE49-F238E27FC236}">
                <a16:creationId xmlns:a16="http://schemas.microsoft.com/office/drawing/2014/main" id="{9B890CB1-AD29-DA83-0ECE-7781450FA0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7363" y="2988717"/>
            <a:ext cx="244015" cy="244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691" y="-165693"/>
            <a:ext cx="3236577" cy="11021990"/>
            <a:chOff x="0" y="0"/>
            <a:chExt cx="1159916" cy="39500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916" cy="3950032"/>
            </a:xfrm>
            <a:custGeom>
              <a:avLst/>
              <a:gdLst/>
              <a:ahLst/>
              <a:cxnLst/>
              <a:rect l="l" t="t" r="r" b="b"/>
              <a:pathLst>
                <a:path w="1159916" h="3950032">
                  <a:moveTo>
                    <a:pt x="0" y="0"/>
                  </a:moveTo>
                  <a:lnTo>
                    <a:pt x="1159916" y="0"/>
                  </a:lnTo>
                  <a:lnTo>
                    <a:pt x="1159916" y="3950032"/>
                  </a:lnTo>
                  <a:lnTo>
                    <a:pt x="0" y="3950032"/>
                  </a:lnTo>
                  <a:close/>
                </a:path>
              </a:pathLst>
            </a:custGeom>
            <a:solidFill>
              <a:srgbClr val="436696">
                <a:alpha val="19608"/>
              </a:srgbClr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159916" cy="3959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4959" y="769807"/>
            <a:ext cx="8029919" cy="1172240"/>
            <a:chOff x="0" y="0"/>
            <a:chExt cx="2877742" cy="4201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7742" cy="420104"/>
            </a:xfrm>
            <a:custGeom>
              <a:avLst/>
              <a:gdLst/>
              <a:ahLst/>
              <a:cxnLst/>
              <a:rect l="l" t="t" r="r" b="b"/>
              <a:pathLst>
                <a:path w="2877742" h="420104">
                  <a:moveTo>
                    <a:pt x="0" y="0"/>
                  </a:moveTo>
                  <a:lnTo>
                    <a:pt x="2877742" y="0"/>
                  </a:lnTo>
                  <a:lnTo>
                    <a:pt x="2877742" y="420104"/>
                  </a:lnTo>
                  <a:lnTo>
                    <a:pt x="0" y="420104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77742" cy="429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9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93046" y="769807"/>
            <a:ext cx="1960234" cy="1960226"/>
            <a:chOff x="0" y="0"/>
            <a:chExt cx="6350025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128352" t="-23668" r="-50281" b="-5361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233423" y="2208747"/>
            <a:ext cx="3587324" cy="329895"/>
            <a:chOff x="0" y="0"/>
            <a:chExt cx="1285616" cy="1182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85616" cy="118227"/>
            </a:xfrm>
            <a:custGeom>
              <a:avLst/>
              <a:gdLst/>
              <a:ahLst/>
              <a:cxnLst/>
              <a:rect l="l" t="t" r="r" b="b"/>
              <a:pathLst>
                <a:path w="1285616" h="118227">
                  <a:moveTo>
                    <a:pt x="0" y="0"/>
                  </a:moveTo>
                  <a:lnTo>
                    <a:pt x="1285616" y="0"/>
                  </a:lnTo>
                  <a:lnTo>
                    <a:pt x="1285616" y="118227"/>
                  </a:lnTo>
                  <a:lnTo>
                    <a:pt x="0" y="118227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85616" cy="127752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>
                <a:lnSpc>
                  <a:spcPts val="1689"/>
                </a:lnSpc>
              </a:pPr>
              <a:r>
                <a:rPr lang="en-US" sz="1299">
                  <a:solidFill>
                    <a:srgbClr val="FFFFFF"/>
                  </a:solidFill>
                  <a:latin typeface="Rubik Medium"/>
                </a:rPr>
                <a:t>Otros estudios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33423" y="1498817"/>
            <a:ext cx="3691458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0"/>
              </a:lnSpc>
              <a:spcBef>
                <a:spcPct val="0"/>
              </a:spcBef>
            </a:pPr>
            <a:r>
              <a:rPr lang="en-US" sz="1300" spc="183">
                <a:solidFill>
                  <a:srgbClr val="FFFFFF"/>
                </a:solidFill>
                <a:latin typeface="Rubik Light"/>
              </a:rPr>
              <a:t>MARKETING MANAGER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3423" y="958693"/>
            <a:ext cx="369145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Daniel Gallego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3423" y="2625460"/>
            <a:ext cx="3639391" cy="178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s-GT" sz="999" dirty="0">
                <a:solidFill>
                  <a:srgbClr val="000000"/>
                </a:solidFill>
                <a:latin typeface="Raleway Bold"/>
              </a:rPr>
              <a:t>Universidad Panamericana</a:t>
            </a:r>
          </a:p>
          <a:p>
            <a:pPr>
              <a:lnSpc>
                <a:spcPts val="1399"/>
              </a:lnSpc>
              <a:spcBef>
                <a:spcPct val="0"/>
              </a:spcBef>
            </a:pPr>
            <a:r>
              <a:rPr lang="es-GT" sz="999" dirty="0">
                <a:solidFill>
                  <a:srgbClr val="000000"/>
                </a:solidFill>
                <a:latin typeface="Raleway"/>
              </a:rPr>
              <a:t>Curso “Habilidades blandas para </a:t>
            </a:r>
            <a:r>
              <a:rPr lang="es-GT" sz="999">
                <a:solidFill>
                  <a:srgbClr val="000000"/>
                </a:solidFill>
                <a:latin typeface="Raleway"/>
              </a:rPr>
              <a:t>la comunicación” </a:t>
            </a:r>
            <a:r>
              <a:rPr lang="es-GT" sz="999" dirty="0">
                <a:solidFill>
                  <a:srgbClr val="000000"/>
                </a:solidFill>
                <a:latin typeface="Raleway"/>
              </a:rPr>
              <a:t>| Septiembre 2015 </a:t>
            </a:r>
          </a:p>
          <a:p>
            <a:pPr>
              <a:lnSpc>
                <a:spcPts val="1399"/>
              </a:lnSpc>
              <a:spcBef>
                <a:spcPct val="0"/>
              </a:spcBef>
            </a:pPr>
            <a:endParaRPr lang="es-GT" sz="999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1399"/>
              </a:lnSpc>
              <a:spcBef>
                <a:spcPct val="0"/>
              </a:spcBef>
            </a:pPr>
            <a:r>
              <a:rPr lang="es-GT" sz="999" dirty="0">
                <a:solidFill>
                  <a:srgbClr val="000000"/>
                </a:solidFill>
                <a:latin typeface="Raleway Bold"/>
              </a:rPr>
              <a:t>Escuela de Negocios Equis</a:t>
            </a:r>
          </a:p>
          <a:p>
            <a:pPr>
              <a:lnSpc>
                <a:spcPts val="1399"/>
              </a:lnSpc>
              <a:spcBef>
                <a:spcPct val="0"/>
              </a:spcBef>
            </a:pPr>
            <a:r>
              <a:rPr lang="es-GT" sz="999" dirty="0">
                <a:solidFill>
                  <a:srgbClr val="000000"/>
                </a:solidFill>
                <a:latin typeface="Raleway"/>
              </a:rPr>
              <a:t>Diplomado en Neuromarketing | Septiembre 2013 </a:t>
            </a:r>
          </a:p>
          <a:p>
            <a:pPr>
              <a:lnSpc>
                <a:spcPts val="1399"/>
              </a:lnSpc>
              <a:spcBef>
                <a:spcPct val="0"/>
              </a:spcBef>
            </a:pPr>
            <a:endParaRPr lang="es-GT" sz="999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1399"/>
              </a:lnSpc>
              <a:spcBef>
                <a:spcPct val="0"/>
              </a:spcBef>
            </a:pPr>
            <a:r>
              <a:rPr lang="es-GT" sz="999" dirty="0">
                <a:solidFill>
                  <a:srgbClr val="000000"/>
                </a:solidFill>
                <a:latin typeface="Raleway Bold"/>
              </a:rPr>
              <a:t>Escuela de Negocios Equis</a:t>
            </a:r>
          </a:p>
          <a:p>
            <a:pPr>
              <a:lnSpc>
                <a:spcPts val="1399"/>
              </a:lnSpc>
              <a:spcBef>
                <a:spcPct val="0"/>
              </a:spcBef>
            </a:pPr>
            <a:r>
              <a:rPr lang="es-GT" sz="999" dirty="0">
                <a:solidFill>
                  <a:srgbClr val="000000"/>
                </a:solidFill>
                <a:latin typeface="Raleway"/>
              </a:rPr>
              <a:t>Curso de Neuromarketing | Septiembre 2010 </a:t>
            </a:r>
          </a:p>
          <a:p>
            <a:pPr>
              <a:lnSpc>
                <a:spcPts val="1400"/>
              </a:lnSpc>
              <a:spcBef>
                <a:spcPct val="0"/>
              </a:spcBef>
            </a:pPr>
            <a:endParaRPr lang="en-US" sz="999" dirty="0">
              <a:solidFill>
                <a:srgbClr val="000000"/>
              </a:solidFill>
              <a:latin typeface="Raleway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3259456" y="4352660"/>
            <a:ext cx="3587324" cy="329895"/>
            <a:chOff x="0" y="0"/>
            <a:chExt cx="1285616" cy="1182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5616" cy="118227"/>
            </a:xfrm>
            <a:custGeom>
              <a:avLst/>
              <a:gdLst/>
              <a:ahLst/>
              <a:cxnLst/>
              <a:rect l="l" t="t" r="r" b="b"/>
              <a:pathLst>
                <a:path w="1285616" h="118227">
                  <a:moveTo>
                    <a:pt x="0" y="0"/>
                  </a:moveTo>
                  <a:lnTo>
                    <a:pt x="1285616" y="0"/>
                  </a:lnTo>
                  <a:lnTo>
                    <a:pt x="1285616" y="118227"/>
                  </a:lnTo>
                  <a:lnTo>
                    <a:pt x="0" y="118227"/>
                  </a:lnTo>
                  <a:close/>
                </a:path>
              </a:pathLst>
            </a:custGeom>
            <a:solidFill>
              <a:srgbClr val="436696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1285616" cy="127752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>
                <a:lnSpc>
                  <a:spcPts val="1689"/>
                </a:lnSpc>
              </a:pPr>
              <a:r>
                <a:rPr lang="en-US" sz="1299">
                  <a:solidFill>
                    <a:srgbClr val="FFFFFF"/>
                  </a:solidFill>
                  <a:latin typeface="Rubik Medium"/>
                </a:rPr>
                <a:t>Publicaciones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285489" y="4837302"/>
            <a:ext cx="3587324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s-GT" sz="999" dirty="0">
                <a:solidFill>
                  <a:srgbClr val="000000"/>
                </a:solidFill>
                <a:latin typeface="Raleway Bold"/>
              </a:rPr>
              <a:t>Artículo en Prensa Libre</a:t>
            </a:r>
            <a:r>
              <a:rPr lang="es-GT" sz="999" dirty="0">
                <a:solidFill>
                  <a:srgbClr val="000000"/>
                </a:solidFill>
                <a:latin typeface="Raleway"/>
              </a:rPr>
              <a:t> “El marketing en los despachos jurídicos” www.prensalibre.com.gt/articulos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346</Words>
  <Application>Microsoft Office PowerPoint</Application>
  <PresentationFormat>Personalizado</PresentationFormat>
  <Paragraphs>62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Rubik Light</vt:lpstr>
      <vt:lpstr>Calibri</vt:lpstr>
      <vt:lpstr>Arial</vt:lpstr>
      <vt:lpstr>Raleway</vt:lpstr>
      <vt:lpstr>Rubik Medium</vt:lpstr>
      <vt:lpstr>Raleway Bold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para currículum </dc:title>
  <cp:lastModifiedBy>Ingrid Rivas Chacón</cp:lastModifiedBy>
  <cp:revision>3</cp:revision>
  <dcterms:created xsi:type="dcterms:W3CDTF">2006-08-16T00:00:00Z</dcterms:created>
  <dcterms:modified xsi:type="dcterms:W3CDTF">2023-12-11T19:47:38Z</dcterms:modified>
  <dc:identifier>DAF1qpZneeg</dc:identifier>
</cp:coreProperties>
</file>